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13716000" cx="24377650"/>
  <p:notesSz cx="6858000" cy="9144000"/>
  <p:embeddedFontLst>
    <p:embeddedFont>
      <p:font typeface="Lato"/>
      <p:regular r:id="rId79"/>
      <p:bold r:id="rId80"/>
      <p:italic r:id="rId81"/>
      <p:boldItalic r:id="rId82"/>
    </p:embeddedFont>
    <p:embeddedFont>
      <p:font typeface="Lato Light"/>
      <p:regular r:id="rId83"/>
      <p:bold r:id="rId84"/>
      <p:italic r:id="rId85"/>
      <p:boldItalic r:id="rId86"/>
    </p:embeddedFont>
    <p:embeddedFont>
      <p:font typeface="Montserrat Light"/>
      <p:regular r:id="rId87"/>
      <p:bold r:id="rId88"/>
      <p:italic r:id="rId89"/>
      <p:boldItalic r:id="rId90"/>
    </p:embeddedFont>
    <p:embeddedFont>
      <p:font typeface="Questrial"/>
      <p:regular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112">
          <p15:clr>
            <a:srgbClr val="A4A3A4"/>
          </p15:clr>
        </p15:guide>
        <p15:guide id="2" pos="14830">
          <p15:clr>
            <a:srgbClr val="A4A3A4"/>
          </p15:clr>
        </p15:guide>
        <p15:guide id="3" pos="526">
          <p15:clr>
            <a:srgbClr val="A4A3A4"/>
          </p15:clr>
        </p15:guide>
        <p15:guide id="4" orient="horz" pos="528">
          <p15:clr>
            <a:srgbClr val="A4A3A4"/>
          </p15:clr>
        </p15:guide>
        <p15:guide id="5" pos="7678">
          <p15:clr>
            <a:srgbClr val="A4A3A4"/>
          </p15:clr>
        </p15:guide>
        <p15:guide id="6" orient="horz" pos="43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21CB365-48FC-4453-AF0C-3F526786A674}">
  <a:tblStyle styleId="{321CB365-48FC-4453-AF0C-3F526786A67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112" orient="horz"/>
        <p:guide pos="14830"/>
        <p:guide pos="526"/>
        <p:guide pos="528" orient="horz"/>
        <p:guide pos="7678"/>
        <p:guide pos="43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LatoLight-bold.fntdata"/><Relationship Id="rId83" Type="http://schemas.openxmlformats.org/officeDocument/2006/relationships/font" Target="fonts/LatoLight-regular.fntdata"/><Relationship Id="rId42" Type="http://schemas.openxmlformats.org/officeDocument/2006/relationships/slide" Target="slides/slide36.xml"/><Relationship Id="rId86" Type="http://schemas.openxmlformats.org/officeDocument/2006/relationships/font" Target="fonts/LatoLight-boldItalic.fntdata"/><Relationship Id="rId41" Type="http://schemas.openxmlformats.org/officeDocument/2006/relationships/slide" Target="slides/slide35.xml"/><Relationship Id="rId85" Type="http://schemas.openxmlformats.org/officeDocument/2006/relationships/font" Target="fonts/LatoLight-italic.fntdata"/><Relationship Id="rId44" Type="http://schemas.openxmlformats.org/officeDocument/2006/relationships/slide" Target="slides/slide38.xml"/><Relationship Id="rId88" Type="http://schemas.openxmlformats.org/officeDocument/2006/relationships/font" Target="fonts/MontserratLight-bold.fntdata"/><Relationship Id="rId43" Type="http://schemas.openxmlformats.org/officeDocument/2006/relationships/slide" Target="slides/slide37.xml"/><Relationship Id="rId87" Type="http://schemas.openxmlformats.org/officeDocument/2006/relationships/font" Target="fonts/MontserratLight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MontserratLight-italic.fntdata"/><Relationship Id="rId80" Type="http://schemas.openxmlformats.org/officeDocument/2006/relationships/font" Target="fonts/Lato-bold.fntdata"/><Relationship Id="rId82" Type="http://schemas.openxmlformats.org/officeDocument/2006/relationships/font" Target="fonts/Lato-boldItalic.fntdata"/><Relationship Id="rId81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Lato-regular.fntdata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Questrial-regular.fntdata"/><Relationship Id="rId90" Type="http://schemas.openxmlformats.org/officeDocument/2006/relationships/font" Target="fonts/MontserratLight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54b8ecf095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" name="Google Shape;18;g54b8ecf09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g54b8ecf095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c7f5aa77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5c7f5aa779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c7f5aa779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5c7f5aa779_1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c7f5aa779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c7f5aa77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c7f5aa779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c7f5aa779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c7f5aa77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c7f5aa779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c7f5aa779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c7f5aa77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5c7f5aa779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c7f5aa779_1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c7f5aa779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5c7f5aa779_1_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7f747087_0_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547f74708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547f747087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c7f5aa779_1_4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5c7f5aa77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5c7f5aa779_1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c7f5aa779_1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5c7f5aa779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5c7f5aa779_1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c7f5aa779_1_9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5c7f5aa77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5c7f5aa779_1_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c7f5aa779_1_11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5c7f5aa77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5c7f5aa779_1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47f747087_0_1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547f74708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547f747087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c7f5aa779_1_3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5c7f5aa77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5c7f5aa779_1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c7f5aa779_1_14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5c7f5aa779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5c7f5aa779_1_1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c7f5aa779_1_12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5c7f5aa77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5c7f5aa779_1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c7f5aa779_0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5c7f5aa77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5c7f5aa779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c7f5aa779_0_7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5c7f5aa77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c7f5aa779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69ce24386_0_1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569ce2438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69ce24386_0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75615e2ce_0_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575615e2c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575615e2ce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" name="Google Shape;34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75615e2ce_0_5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575615e2c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575615e2ce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c7f5aa779_1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c7f5aa779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c7f5aa779_1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c7f5aa779_1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c7f5aa779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5c7f5aa779_1_1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75615e2ce_0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575615e2c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575615e2ce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75615e2ce_0_2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575615e2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575615e2ce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75615e2ce_0_7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575615e2c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575615e2ce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c7f5aa779_0_9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5c7f5aa77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5c7f5aa779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c4779df82_2_6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5c4779df82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333" name="Google Shape;333;g5c4779df82_2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c4779df82_2_7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5c4779df82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342" name="Google Shape;342;g5c4779df82_2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c4779df82_2_8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5c4779df82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351" name="Google Shape;351;g5c4779df82_2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c4779df82_2_9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5c4779df82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360" name="Google Shape;360;g5c4779df82_2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75615e2ce_0_8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575615e2c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575615e2ce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75615e2ce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75615e2c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575615e2ce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75615e2ce_0_1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575615e2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575615e2ce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be072b00f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be072b00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5be072b00f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75615e2ce_0_16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575615e2c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575615e2ce_0_1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c80b038e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c80b038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5c80b038e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75615e2ce_0_1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575615e2c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575615e2ce_0_1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c80b038e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5c80b038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5c80b038e7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47f747087_0_4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547f74708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547f747087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c7f5aa779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c7f5aa77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5c7f5aa779_1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7f747087_0_6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547f74708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9" name="Google Shape;439;g547f747087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47f747087_0_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547f74708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547f747087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c7f5aa779_1_20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5c7f5aa779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5c7f5aa779_1_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75615e2ce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75615e2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575615e2ce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82da032fa_0_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g582da032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582da032fa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c80b038e7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c80b038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5c80b038e7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c80b038e7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c80b038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5c80b038e7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c80b038e7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c80b038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5c80b038e7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c80b038e7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c80b038e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5c80b038e7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c7f5aa7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5c7f5aa77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c80b038e7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c80b038e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5c80b038e7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c80b038e7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c80b038e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5c80b038e7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781e84f00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5781e84f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5781e84f0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c80b038e7_0_5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1" name="Google Shape;581;g5c80b038e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582" name="Google Shape;582;g5c80b038e7_0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47f747087_1_9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547f747087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591" name="Google Shape;591;g547f747087_1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781e84f00_0_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5781e84f0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5781e84f00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c80b038e7_0_8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g5c80b038e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621" name="Google Shape;621;g5c80b038e7_0_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c80b038e7_0_9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g5c80b038e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630" name="Google Shape;630;g5c80b038e7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c80b038e7_0_10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5c80b038e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5c80b038e7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c80b038e7_0_1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5c80b038e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648" name="Google Shape;648;g5c80b038e7_0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c7f5aa779_1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c7f5aa779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5c7f5aa779_1_1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c80b038e7_0_1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5c80b038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5c80b038e7_0_1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c80b038e7_0_1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g5c80b038e7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14 semanas (18/03 - 21/06)</a:t>
            </a:r>
            <a:endParaRPr sz="1200"/>
          </a:p>
        </p:txBody>
      </p:sp>
      <p:sp>
        <p:nvSpPr>
          <p:cNvPr id="666" name="Google Shape;666;g5c80b038e7_0_1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47f747087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47f74708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547f747087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c7f5aa77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5c7f5aa779_1_1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c7f5aa779_1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c7f5aa77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5c7f5aa779_1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5964" y="730251"/>
            <a:ext cx="21025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b="0" i="0" sz="6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5964" y="3651250"/>
            <a:ext cx="210258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1675964" y="12712701"/>
            <a:ext cx="54849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8075097" y="12712701"/>
            <a:ext cx="82275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7216716" y="12712701"/>
            <a:ext cx="54849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jpg"/><Relationship Id="rId4" Type="http://schemas.openxmlformats.org/officeDocument/2006/relationships/image" Target="../media/image26.jpg"/><Relationship Id="rId5" Type="http://schemas.openxmlformats.org/officeDocument/2006/relationships/image" Target="../media/image29.jpg"/><Relationship Id="rId6" Type="http://schemas.openxmlformats.org/officeDocument/2006/relationships/image" Target="../media/image24.png"/><Relationship Id="rId7" Type="http://schemas.openxmlformats.org/officeDocument/2006/relationships/image" Target="../media/image3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038" y="2559160"/>
            <a:ext cx="11463574" cy="85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/>
        </p:nvSpPr>
        <p:spPr>
          <a:xfrm>
            <a:off x="7624070" y="1643906"/>
            <a:ext cx="9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Cláudia Lucas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Coordenadora do Corpo Discente</a:t>
            </a:r>
            <a:endParaRPr sz="48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12"/>
          <p:cNvSpPr/>
          <p:nvPr/>
        </p:nvSpPr>
        <p:spPr>
          <a:xfrm rot="4800">
            <a:off x="1936482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3">
            <a:alphaModFix/>
          </a:blip>
          <a:srcRect b="0" l="6354" r="6354" t="0"/>
          <a:stretch/>
        </p:blipFill>
        <p:spPr>
          <a:xfrm>
            <a:off x="8143924" y="3728225"/>
            <a:ext cx="8089800" cy="8100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23630">
            <a:off x="17883595" y="1843425"/>
            <a:ext cx="7285280" cy="236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/>
        </p:nvSpPr>
        <p:spPr>
          <a:xfrm>
            <a:off x="7624070" y="1643906"/>
            <a:ext cx="9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Marlos Ribeiro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Coordenador de Projetos do NTI</a:t>
            </a:r>
            <a:endParaRPr sz="48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5" name="Google Shape;95;p13"/>
          <p:cNvSpPr/>
          <p:nvPr/>
        </p:nvSpPr>
        <p:spPr>
          <a:xfrm rot="4800">
            <a:off x="1936482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 b="0" l="4881" r="4890" t="0"/>
          <a:stretch/>
        </p:blipFill>
        <p:spPr>
          <a:xfrm>
            <a:off x="8143924" y="3728225"/>
            <a:ext cx="8089800" cy="8100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23630">
            <a:off x="17883595" y="1843425"/>
            <a:ext cx="7285280" cy="236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500" y="2236937"/>
            <a:ext cx="16004650" cy="9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950" y="2118463"/>
            <a:ext cx="17002275" cy="95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913" y="3105463"/>
            <a:ext cx="14715825" cy="7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425" y="44577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OBJETIVOS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4719917"/>
            <a:ext cx="24377700" cy="73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1879713" y="7283184"/>
            <a:ext cx="20618100" cy="56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3340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objetivo é gerar um plano de implementação de uma </a:t>
            </a:r>
            <a:r>
              <a:rPr b="1"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API (</a:t>
            </a:r>
            <a:r>
              <a:rPr b="1" i="1"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Application Programming Interface</a:t>
            </a:r>
            <a:r>
              <a:rPr b="1"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 </a:t>
            </a:r>
            <a:r>
              <a:rPr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 faça uma integração entre os dados gerados pelo SiSU/MEC, para serem inseridos no módulo de graduação do SIGAA.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5026235" y="1643906"/>
            <a:ext cx="1435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OBJETIVOS</a:t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2599227" y="2780715"/>
            <a:ext cx="19179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Compreendendo com o que, de facto, iremos trabalhar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0" y="48487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ANALISANDO OS </a:t>
            </a:r>
            <a:endParaRPr sz="12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ENVOLVIDOS</a:t>
            </a:r>
            <a:endParaRPr sz="1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O SiSU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1409124" y="3231913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Desenvolvido pelo Núcleo de Informações - Secretaria Executiva/MEC.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409124" y="73294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235.476 vagas em 129 instituições espalhadas pelo Brasil (apenas no 1º semestre);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3.492.751 inscrições de 1.823.871 candidatos (menor número desde 2012).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1542100" y="6454525"/>
            <a:ext cx="7707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E OS NÚMEROS?</a:t>
            </a:r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159" name="Google Shape;159;p21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4906" l="0" r="0" t="4906"/>
          <a:stretch/>
        </p:blipFill>
        <p:spPr>
          <a:xfrm>
            <a:off x="12607924" y="-1"/>
            <a:ext cx="11769727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/>
          <p:nvPr/>
        </p:nvSpPr>
        <p:spPr>
          <a:xfrm>
            <a:off x="6690475" y="4666324"/>
            <a:ext cx="10844400" cy="4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importaSiSU</a:t>
            </a:r>
            <a:endParaRPr b="1" sz="1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Projeto de Plano de Implantação de </a:t>
            </a:r>
            <a:endParaRPr b="1" sz="45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Módulo de Integração entre o SiSU e o SIGAA</a:t>
            </a:r>
            <a:endParaRPr b="1" sz="45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6766675" y="4470400"/>
            <a:ext cx="10844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6766550" y="8865425"/>
            <a:ext cx="10844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O SIGAA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1409124" y="2698513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SIG-UFRN surgiu no ano de 2004, através da SINFO, a Superintendência de Informática da Universidade Federal do Rio Grande do Norte.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1409124" y="81676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 um de seus módulos é o SIGAA, segundo a descrição da própria SINFO/UFRN, informatiza os procedimentos da área acadêmica através de módulos.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0" name="Google Shape;170;p22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171" name="Google Shape;171;p22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3" name="Google Shape;173;p22"/>
          <p:cNvPicPr preferRelativeResize="0"/>
          <p:nvPr/>
        </p:nvPicPr>
        <p:blipFill rotWithShape="1">
          <a:blip r:embed="rId3">
            <a:alphaModFix/>
          </a:blip>
          <a:srcRect b="0" l="19" r="9" t="0"/>
          <a:stretch/>
        </p:blipFill>
        <p:spPr>
          <a:xfrm>
            <a:off x="12607924" y="-1"/>
            <a:ext cx="11769727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O SIGAA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409124" y="5898913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Nesse caso, o módulo a ser explorado, será o de Graduação.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1" name="Google Shape;181;p23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182" name="Google Shape;182;p23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19" r="9" t="0"/>
          <a:stretch/>
        </p:blipFill>
        <p:spPr>
          <a:xfrm>
            <a:off x="12607924" y="-1"/>
            <a:ext cx="11769727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0" y="48487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ANALISANDO O </a:t>
            </a:r>
            <a:endParaRPr sz="12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ATUAL CENÁRIO</a:t>
            </a:r>
            <a:endParaRPr sz="1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A ATUAL INTEGRAÇÃO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1409124" y="39766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6.972 vagas através do SiSU para os dois semestres (UFPE).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Houveram 3 listas de classificação (e 2 listas de convocação). O processo ocorreu em quase 3 meses.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1" name="Google Shape;201;p25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02" name="Google Shape;202;p25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9461" r="9461" t="0"/>
          <a:stretch/>
        </p:blipFill>
        <p:spPr>
          <a:xfrm>
            <a:off x="12607924" y="-1"/>
            <a:ext cx="11769727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A ATUAL INTEGRAÇÃO - DEPOIMENTO DOS USUÁRIOS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409124" y="35194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“A ferramenta é conceitualmente simples, porém possui algumas rotinas com certo grau de complexidade na classificação e distribuição das vagas. 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integração com o SIG@ é realizada através de arquivos gerados pela ferramenta de controle dos candidatos do SISU”. 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2" name="Google Shape;212;p26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13" name="Google Shape;213;p26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0" l="9461" r="9461" t="0"/>
          <a:stretch/>
        </p:blipFill>
        <p:spPr>
          <a:xfrm>
            <a:off x="12607924" y="-1"/>
            <a:ext cx="11769727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A ATUAL INTEGRAÇÃO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1409124" y="35956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NTI faz a matrícula de todos os ingressantes (Classificados, antes dos remanejamentos) de uma única vez.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Quando se iniciam os remanejamentos, a matrícula começa a ser feita pelo Corpo Discente, manualmente.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3" name="Google Shape;223;p27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24" name="Google Shape;224;p27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7"/>
          <p:cNvPicPr preferRelativeResize="0"/>
          <p:nvPr/>
        </p:nvPicPr>
        <p:blipFill rotWithShape="1">
          <a:blip r:embed="rId3">
            <a:alphaModFix/>
          </a:blip>
          <a:srcRect b="0" l="19" r="9" t="0"/>
          <a:stretch/>
        </p:blipFill>
        <p:spPr>
          <a:xfrm>
            <a:off x="12607924" y="-1"/>
            <a:ext cx="11769727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 rotWithShape="1">
          <a:blip r:embed="rId4">
            <a:alphaModFix/>
          </a:blip>
          <a:srcRect b="0" l="9461" r="9461" t="0"/>
          <a:stretch/>
        </p:blipFill>
        <p:spPr>
          <a:xfrm>
            <a:off x="12607924" y="-1"/>
            <a:ext cx="11769727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ANALISANDO A ATUAL INTEGRAÇÃO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1409124" y="35956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novo sistema da universidade, o SIGAA, possui uma plataforma de integração com o SiSU, porém não se adequa ao modelo de negócio da UFPE.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5" name="Google Shape;235;p28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36" name="Google Shape;236;p28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0" l="19" r="9" t="0"/>
          <a:stretch/>
        </p:blipFill>
        <p:spPr>
          <a:xfrm>
            <a:off x="12607924" y="-1"/>
            <a:ext cx="11769727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25" y="1344088"/>
            <a:ext cx="24131002" cy="111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0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0" y="4766625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PROPOSTA DE</a:t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IMPLANTAÇÃO</a:t>
            </a:r>
            <a:endParaRPr sz="13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PROPOSTA DE SOLUÇÃO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1409124" y="35956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Encontrou-se como possível solução a automação de tarefas manuais que compõem o processo. A partir deste ponto, a automação entre os módulos de importação do Sisu e a plataforma de matrícula SIGAA, tornou-se a principal escolha.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1" name="Google Shape;261;p31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62" name="Google Shape;262;p31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1725" y="5387413"/>
            <a:ext cx="3800059" cy="3800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1"/>
          <p:cNvPicPr preferRelativeResize="0"/>
          <p:nvPr/>
        </p:nvPicPr>
        <p:blipFill rotWithShape="1">
          <a:blip r:embed="rId4">
            <a:alphaModFix/>
          </a:blip>
          <a:srcRect b="18185" l="19084" r="20580" t="18539"/>
          <a:stretch/>
        </p:blipFill>
        <p:spPr>
          <a:xfrm>
            <a:off x="17856275" y="6254600"/>
            <a:ext cx="1623849" cy="2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85928" y="5602874"/>
            <a:ext cx="4350001" cy="2919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24377700" cy="349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-25" y="3827248"/>
            <a:ext cx="24377700" cy="1021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"/>
          <p:cNvSpPr txBox="1"/>
          <p:nvPr/>
        </p:nvSpPr>
        <p:spPr>
          <a:xfrm>
            <a:off x="8794998" y="5790111"/>
            <a:ext cx="68214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Pedro Rodolfo</a:t>
            </a:r>
            <a:endParaRPr sz="7200"/>
          </a:p>
        </p:txBody>
      </p:sp>
      <p:sp>
        <p:nvSpPr>
          <p:cNvPr id="39" name="Google Shape;39;p5"/>
          <p:cNvSpPr txBox="1"/>
          <p:nvPr/>
        </p:nvSpPr>
        <p:spPr>
          <a:xfrm>
            <a:off x="6765566" y="6838264"/>
            <a:ext cx="108465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Gerente de Projeto e Product Owner</a:t>
            </a:r>
            <a:endParaRPr b="1"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rodolfo@cin.ufpe.br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b="0" l="69" r="59" t="0"/>
          <a:stretch/>
        </p:blipFill>
        <p:spPr>
          <a:xfrm>
            <a:off x="10243627" y="1640726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/>
        </p:nvSpPr>
        <p:spPr>
          <a:xfrm>
            <a:off x="1542102" y="1371859"/>
            <a:ext cx="91020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PROPOSTA DE SOLUÇÃO</a:t>
            </a:r>
            <a:endParaRPr sz="6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1409124" y="5348258"/>
            <a:ext cx="92946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-533400" lvl="0" marL="45720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"/>
              <a:buChar char="●"/>
            </a:pPr>
            <a:r>
              <a:rPr lang="en-US" sz="4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Uma aplicação que lê o retorno do SiSU e converte para uma forma legível para o módulo de matrículas do SIGAA, de maneira totalmente automatizada.</a:t>
            </a:r>
            <a:endParaRPr sz="4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4" name="Google Shape;274;p32"/>
          <p:cNvGrpSpPr/>
          <p:nvPr/>
        </p:nvGrpSpPr>
        <p:grpSpPr>
          <a:xfrm rot="-5400000">
            <a:off x="5540989" y="6648737"/>
            <a:ext cx="13715608" cy="419057"/>
            <a:chOff x="2556163" y="10997375"/>
            <a:chExt cx="10453173" cy="204000"/>
          </a:xfrm>
        </p:grpSpPr>
        <p:sp>
          <p:nvSpPr>
            <p:cNvPr id="275" name="Google Shape;275;p32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1303" y="5436361"/>
            <a:ext cx="4350001" cy="291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4">
            <a:alphaModFix/>
          </a:blip>
          <a:srcRect b="0" l="36769" r="34418" t="0"/>
          <a:stretch/>
        </p:blipFill>
        <p:spPr>
          <a:xfrm>
            <a:off x="17372824" y="5792025"/>
            <a:ext cx="2469874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850" y="5387413"/>
            <a:ext cx="3800059" cy="3800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75" y="978475"/>
            <a:ext cx="23894499" cy="11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575" y="4971075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96250" y="2802100"/>
            <a:ext cx="8454350" cy="84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6563" y="5465200"/>
            <a:ext cx="3593874" cy="359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5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5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BENEFÍCIOS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4953623" y="7172294"/>
            <a:ext cx="144705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PARTE BOA!</a:t>
            </a:r>
            <a:endParaRPr/>
          </a:p>
        </p:txBody>
      </p:sp>
      <p:sp>
        <p:nvSpPr>
          <p:cNvPr id="310" name="Google Shape;310;p36"/>
          <p:cNvSpPr/>
          <p:nvPr/>
        </p:nvSpPr>
        <p:spPr>
          <a:xfrm>
            <a:off x="3812614" y="9890888"/>
            <a:ext cx="167883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Espera-se que através desse plano de implantação o Núcleo de Tecnologia da Informação da UFPE consiga automatizar o processo de matrícula ao máximo possível, podendo utilizar de seu tempo de trabalho de uma forma menos dispendiosa.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36"/>
          <p:cNvSpPr/>
          <p:nvPr/>
        </p:nvSpPr>
        <p:spPr>
          <a:xfrm>
            <a:off x="9862167" y="2231624"/>
            <a:ext cx="4653342" cy="4653288"/>
          </a:xfrm>
          <a:custGeom>
            <a:rect b="b" l="l" r="r" t="t"/>
            <a:pathLst>
              <a:path extrusionOk="0" h="21600" w="2160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7"/>
          <p:cNvSpPr txBox="1"/>
          <p:nvPr/>
        </p:nvSpPr>
        <p:spPr>
          <a:xfrm>
            <a:off x="4953623" y="7172294"/>
            <a:ext cx="144705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PARTE BOA!</a:t>
            </a:r>
            <a:endParaRPr/>
          </a:p>
        </p:txBody>
      </p:sp>
      <p:sp>
        <p:nvSpPr>
          <p:cNvPr id="319" name="Google Shape;319;p37"/>
          <p:cNvSpPr/>
          <p:nvPr/>
        </p:nvSpPr>
        <p:spPr>
          <a:xfrm>
            <a:off x="3812614" y="9890888"/>
            <a:ext cx="167883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Além da redução de trabalho manual por parte do Corpo Discente, na  inserção de pequenas quantidades de dados dos remanejamentos.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9862167" y="2231624"/>
            <a:ext cx="4653342" cy="4653288"/>
          </a:xfrm>
          <a:custGeom>
            <a:rect b="b" l="l" r="r" t="t"/>
            <a:pathLst>
              <a:path extrusionOk="0" h="21600" w="2160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99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RISCOS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/>
        </p:nvSpPr>
        <p:spPr>
          <a:xfrm>
            <a:off x="1804349" y="10683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Rejeição por parte do corpo discente</a:t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corpo discente pode preferir não utilizar a API  pela não adequação ao novo sistema de matrículas.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Todo o trabalho pode ser em vão.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Palestras e treinamentos focados na utilização.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Gravidade: alto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Probabilidade:  baixa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Contato com o usuário e recolhimento de informação, como dificuldades e problemas encontrados após a adoção do novo sistema.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6" name="Google Shape;336;p39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337" name="Google Shape;337;p39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9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/>
        </p:nvSpPr>
        <p:spPr>
          <a:xfrm>
            <a:off x="1804349" y="6873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Dificuldade no desenvolvimento da API e entendimento do código fonte do SIGAA</a:t>
            </a:r>
            <a:endParaRPr b="1"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desenvolvimento da API depende não só de conhecimento nas ferramentas escolhidas, mas também do código fonte do SIGAA.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Falta de conhecimento em Java, JSF, RESTful Web Services ou outra ferramenta escolhida.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Cautela na escolha do time de desenvolvimento da API, palestras e treinamento mais “técnicos”.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Gravidade: médio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Probabilidade:  baixa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Adoção de metodologia de gestão do projeto de desenvolvimento, como SCRUM ou metodologias ágeis.</a:t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5" name="Google Shape;345;p40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346" name="Google Shape;346;p40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1804349" y="6873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Comunicação com o cliente</a:t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Falta de comunicação interna e externa.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Plano de comunicação.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Aproveitar os encontros que temos para tirar todas as dúvidas possíveis e usar os feedbacks dos status reports para gerenciar a qualidade.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Gravidade: médio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Probabilidade:  média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Plano de comunicação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54" name="Google Shape;354;p41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355" name="Google Shape;355;p41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0" y="56869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VAMOS AO QUE IMPORTA</a:t>
            </a:r>
            <a:endParaRPr sz="1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/>
        </p:nvSpPr>
        <p:spPr>
          <a:xfrm>
            <a:off x="1804349" y="6873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Atrasos no processo de desenvolvimento da API</a:t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Atrasos nas entregas do processo de desenvolvimento.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Por dificuldade de entendimento, falta de comprometimento ou outros agravantes, pode haver atrasos no cronograma de implantação.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Definir objetivos, métrica e cronograma de entregas dos artefatos necessários ao desenvolvimento do plano de implantação.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Gravidade: alto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Probabilidade:  média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Cronograma de Atividades e o Plano de Gerenciamento de Cronograma.</a:t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3" name="Google Shape;363;p42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364" name="Google Shape;364;p42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2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3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STAKEHOLDERS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p44"/>
          <p:cNvGraphicFramePr/>
          <p:nvPr/>
        </p:nvGraphicFramePr>
        <p:xfrm>
          <a:off x="1229713" y="2101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{321CB365-48FC-4453-AF0C-3F526786A674}</a:tableStyleId>
              </a:tblPr>
              <a:tblGrid>
                <a:gridCol w="11697700"/>
                <a:gridCol w="10458275"/>
              </a:tblGrid>
              <a:tr h="96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Stakeholder</a:t>
                      </a:r>
                      <a:endParaRPr b="1" sz="18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Função</a:t>
                      </a:r>
                      <a:endParaRPr b="1" sz="18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257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Marlos Ribeiro 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Coordenador de Projetos - NTI/UFPE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9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INTEGRAÇÃO / SIGAA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do NTI que realizará a integração entre o SiSU e o SIGAA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Cláudia Lucas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Coordenadora do Corpo Discente da Proacad (Pró-reitoria para Assuntos Acadêmicos)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5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5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5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CRONOGRAMA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Google Shape;395;p46"/>
          <p:cNvGraphicFramePr/>
          <p:nvPr/>
        </p:nvGraphicFramePr>
        <p:xfrm>
          <a:off x="4706938" y="3729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{321CB365-48FC-4453-AF0C-3F526786A674}</a:tableStyleId>
              </a:tblPr>
              <a:tblGrid>
                <a:gridCol w="4913975"/>
                <a:gridCol w="5762000"/>
                <a:gridCol w="5762000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Prazo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Responsável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Desenvolvimento da API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 meses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de desenvolvimento - 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Implantação parcial e customização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 meses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Equipes de desenvolvimento e integração - 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Implantação final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 meses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de Integração - 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Treinamento e Capacitação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 meses 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Marlos - 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Utilização do sistema e geração de Feedbacks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12 meses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NTI e Corpo Discente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Customizações pelos Feedbacks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6 meses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6" name="Google Shape;396;p46"/>
          <p:cNvSpPr txBox="1"/>
          <p:nvPr/>
        </p:nvSpPr>
        <p:spPr>
          <a:xfrm>
            <a:off x="4636925" y="10730575"/>
            <a:ext cx="162225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7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7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7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DESEMPENHO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1" name="Google Shape;411;p48"/>
          <p:cNvGraphicFramePr/>
          <p:nvPr/>
        </p:nvGraphicFramePr>
        <p:xfrm>
          <a:off x="5575550" y="352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{321CB365-48FC-4453-AF0C-3F526786A674}</a:tableStyleId>
              </a:tblPr>
              <a:tblGrid>
                <a:gridCol w="6522675"/>
                <a:gridCol w="6703875"/>
              </a:tblGrid>
              <a:tr h="86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Tipo</a:t>
                      </a:r>
                      <a:endParaRPr b="1"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Indicador</a:t>
                      </a:r>
                      <a:endParaRPr b="1"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774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Eficiência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Quantidade de tempo gasto para realizar a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matrícula de uma turma.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9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Qualidade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Erro no ato de inserção dos dados no SIGAA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17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Produtividade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Tempo gasto pelo Corpo Discente para realizar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uma matrícula.</a:t>
                      </a:r>
                      <a:endParaRPr sz="36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9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9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9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VALOR DE NEGÓCIO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6" name="Google Shape;426;p50"/>
          <p:cNvGraphicFramePr/>
          <p:nvPr/>
        </p:nvGraphicFramePr>
        <p:xfrm>
          <a:off x="152400" y="114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{321CB365-48FC-4453-AF0C-3F526786A674}</a:tableStyleId>
              </a:tblPr>
              <a:tblGrid>
                <a:gridCol w="1731950"/>
                <a:gridCol w="10303950"/>
                <a:gridCol w="6182375"/>
                <a:gridCol w="6006975"/>
              </a:tblGrid>
              <a:tr h="129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Dimensão (P, Pr ou T)</a:t>
                      </a:r>
                      <a:endParaRPr b="1"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Problema Organizacional</a:t>
                      </a:r>
                      <a:endParaRPr b="1"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Solução dada pelo time</a:t>
                      </a:r>
                      <a:endParaRPr b="1"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FFD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Valor de Negócio (Cap 1 Laudon)</a:t>
                      </a:r>
                      <a:endParaRPr b="1"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FFDF"/>
                    </a:solidFill>
                  </a:tcPr>
                </a:tc>
              </a:tr>
              <a:tr h="1879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Processos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As decisões sobre o SiSU, não são decididas pela UFPE, mas sim, pelo MEC.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Tornar a API/solução dada pelo time, a mais genérica possível, para atender possíveis mudanças realizadas pelo MEC.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Novos produtos, serviços e modelos de negócio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Tecnologia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Não existe integração "nativa" no SIGAA que atenda ao modelo de negócio da UFPE.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de uma API de integração entre o SiSU e o SIGAA.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Novos produtos, serviços e modelos de negócio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Pessoas, Processos e Tecnologia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Pode existir resistência na utilização da plataforma de importação do SiSU-SIGAA pela equipe do NTI e/ou do corpo discente na utilização da nova solução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Treinamento adequado, já que a mudança não poderá ser gradual, a partir do momento que o SIGAA for o novo sistema de gerenciamento acadêmico da UFPE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Sobrevivência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Processos e Tecnologia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do NTI gasta um tempo muito grande tratando os documentos do MEC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 API irá automatizar o tratamento dos documentos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Excelência Operacional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6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Processos e Tecnologia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Equipe do Corpo Discente gasta um tempo muito grande com matrículas de "retardatários"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 API irá automatizar a matrícula dos ingressantes, inclusive dos retardatários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Excelência Operacional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9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2"/>
                          </a:solidFill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Processos e Tecnologia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 matrícula dos "aprovados" não é feita na hora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 API irá automatizar a matrícula dos ingressantes, gerando inclusive, no ato da matrícula, seu comprovante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Relacionamento mais estreito com clientes e fornecedores</a:t>
                      </a:r>
                      <a:endParaRPr sz="22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1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1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1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EXECUÇÃO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525" y="286700"/>
            <a:ext cx="13142600" cy="131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/>
          <p:nvPr/>
        </p:nvSpPr>
        <p:spPr>
          <a:xfrm>
            <a:off x="0" y="0"/>
            <a:ext cx="24377700" cy="349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2"/>
          <p:cNvSpPr/>
          <p:nvPr/>
        </p:nvSpPr>
        <p:spPr>
          <a:xfrm>
            <a:off x="-25" y="3827248"/>
            <a:ext cx="24377700" cy="1021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2"/>
          <p:cNvSpPr txBox="1"/>
          <p:nvPr/>
        </p:nvSpPr>
        <p:spPr>
          <a:xfrm>
            <a:off x="8794998" y="8152311"/>
            <a:ext cx="68214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Obrigado.</a:t>
            </a:r>
            <a:endParaRPr/>
          </a:p>
        </p:txBody>
      </p:sp>
      <p:sp>
        <p:nvSpPr>
          <p:cNvPr id="444" name="Google Shape;444;p52"/>
          <p:cNvSpPr txBox="1"/>
          <p:nvPr/>
        </p:nvSpPr>
        <p:spPr>
          <a:xfrm>
            <a:off x="8051075" y="10535325"/>
            <a:ext cx="8009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SOMOS A IT-Gap Solutions </a:t>
            </a:r>
            <a:endParaRPr/>
          </a:p>
        </p:txBody>
      </p:sp>
      <p:sp>
        <p:nvSpPr>
          <p:cNvPr id="445" name="Google Shape;445;p52"/>
          <p:cNvSpPr txBox="1"/>
          <p:nvPr/>
        </p:nvSpPr>
        <p:spPr>
          <a:xfrm>
            <a:off x="6765566" y="11181664"/>
            <a:ext cx="108465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Desenvolvemos mais que uma solução. Desenvolvemos </a:t>
            </a:r>
            <a:r>
              <a:rPr b="1"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REALIZAÇÃO</a:t>
            </a: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  <p:pic>
        <p:nvPicPr>
          <p:cNvPr id="446" name="Google Shape;446;p52"/>
          <p:cNvPicPr preferRelativeResize="0"/>
          <p:nvPr/>
        </p:nvPicPr>
        <p:blipFill rotWithShape="1">
          <a:blip r:embed="rId3">
            <a:alphaModFix/>
          </a:blip>
          <a:srcRect b="0" l="69" r="59" t="0"/>
          <a:stretch/>
        </p:blipFill>
        <p:spPr>
          <a:xfrm>
            <a:off x="490377" y="1818001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p52"/>
          <p:cNvPicPr preferRelativeResize="0"/>
          <p:nvPr/>
        </p:nvPicPr>
        <p:blipFill rotWithShape="1">
          <a:blip r:embed="rId4">
            <a:alphaModFix/>
          </a:blip>
          <a:srcRect b="0" l="69" r="59" t="0"/>
          <a:stretch/>
        </p:blipFill>
        <p:spPr>
          <a:xfrm>
            <a:off x="5350402" y="1818001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8" name="Google Shape;448;p52"/>
          <p:cNvPicPr preferRelativeResize="0"/>
          <p:nvPr/>
        </p:nvPicPr>
        <p:blipFill rotWithShape="1">
          <a:blip r:embed="rId5">
            <a:alphaModFix/>
          </a:blip>
          <a:srcRect b="0" l="69" r="59" t="0"/>
          <a:stretch/>
        </p:blipFill>
        <p:spPr>
          <a:xfrm>
            <a:off x="10243615" y="1818001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9" name="Google Shape;449;p52"/>
          <p:cNvPicPr preferRelativeResize="0"/>
          <p:nvPr/>
        </p:nvPicPr>
        <p:blipFill rotWithShape="1">
          <a:blip r:embed="rId6">
            <a:alphaModFix/>
          </a:blip>
          <a:srcRect b="0" l="69" r="59" t="0"/>
          <a:stretch/>
        </p:blipFill>
        <p:spPr>
          <a:xfrm>
            <a:off x="15060652" y="1818001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52"/>
          <p:cNvPicPr preferRelativeResize="0"/>
          <p:nvPr/>
        </p:nvPicPr>
        <p:blipFill rotWithShape="1">
          <a:blip r:embed="rId7">
            <a:alphaModFix/>
          </a:blip>
          <a:srcRect b="0" l="69" r="59" t="0"/>
          <a:stretch/>
        </p:blipFill>
        <p:spPr>
          <a:xfrm>
            <a:off x="19996877" y="1818001"/>
            <a:ext cx="3890400" cy="3895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1" name="Google Shape;451;p52"/>
          <p:cNvSpPr txBox="1"/>
          <p:nvPr/>
        </p:nvSpPr>
        <p:spPr>
          <a:xfrm>
            <a:off x="776724" y="5944325"/>
            <a:ext cx="3435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Antônio Paulino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apln2@cin.ufpe.br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52"/>
          <p:cNvSpPr txBox="1"/>
          <p:nvPr/>
        </p:nvSpPr>
        <p:spPr>
          <a:xfrm>
            <a:off x="443876" y="6821350"/>
            <a:ext cx="39834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 Team</a:t>
            </a:r>
            <a:endParaRPr/>
          </a:p>
        </p:txBody>
      </p:sp>
      <p:sp>
        <p:nvSpPr>
          <p:cNvPr id="453" name="Google Shape;453;p52"/>
          <p:cNvSpPr txBox="1"/>
          <p:nvPr/>
        </p:nvSpPr>
        <p:spPr>
          <a:xfrm>
            <a:off x="5805750" y="5868125"/>
            <a:ext cx="3435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Gabriel Cavalcanti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gcm2@cin.ufpe.br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4" name="Google Shape;454;p52"/>
          <p:cNvSpPr txBox="1"/>
          <p:nvPr/>
        </p:nvSpPr>
        <p:spPr>
          <a:xfrm>
            <a:off x="10801304" y="5868125"/>
            <a:ext cx="3012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Isac Tomaz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its@cin.ufpe.br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52"/>
          <p:cNvSpPr txBox="1"/>
          <p:nvPr/>
        </p:nvSpPr>
        <p:spPr>
          <a:xfrm>
            <a:off x="15161125" y="5868125"/>
            <a:ext cx="3890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Pedro Rodolfo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rodolfo@cin.ufpe.br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52"/>
          <p:cNvSpPr txBox="1"/>
          <p:nvPr/>
        </p:nvSpPr>
        <p:spPr>
          <a:xfrm>
            <a:off x="10287526" y="6855100"/>
            <a:ext cx="39834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 Team</a:t>
            </a:r>
            <a:endParaRPr/>
          </a:p>
        </p:txBody>
      </p:sp>
      <p:sp>
        <p:nvSpPr>
          <p:cNvPr id="457" name="Google Shape;457;p52"/>
          <p:cNvSpPr txBox="1"/>
          <p:nvPr/>
        </p:nvSpPr>
        <p:spPr>
          <a:xfrm>
            <a:off x="15055076" y="6897538"/>
            <a:ext cx="39834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Gerente de Projeto e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Product Owner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52"/>
          <p:cNvSpPr txBox="1"/>
          <p:nvPr/>
        </p:nvSpPr>
        <p:spPr>
          <a:xfrm>
            <a:off x="5070525" y="6819125"/>
            <a:ext cx="48138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 Team e Scrum Master</a:t>
            </a:r>
            <a:endParaRPr/>
          </a:p>
        </p:txBody>
      </p:sp>
      <p:sp>
        <p:nvSpPr>
          <p:cNvPr id="459" name="Google Shape;459;p52"/>
          <p:cNvSpPr txBox="1"/>
          <p:nvPr/>
        </p:nvSpPr>
        <p:spPr>
          <a:xfrm>
            <a:off x="19898826" y="6819113"/>
            <a:ext cx="39834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Dev Team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Analista de processo</a:t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52"/>
          <p:cNvSpPr txBox="1"/>
          <p:nvPr/>
        </p:nvSpPr>
        <p:spPr>
          <a:xfrm>
            <a:off x="20597279" y="5867013"/>
            <a:ext cx="3012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Tiago Oliveira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tos@cin.ufpe.br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3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3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53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FERRAMENTAS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/>
          <p:nvPr/>
        </p:nvSpPr>
        <p:spPr>
          <a:xfrm>
            <a:off x="7624070" y="1643906"/>
            <a:ext cx="9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FERRAMENTAS ENVOLVIDAS</a:t>
            </a:r>
            <a:endParaRPr/>
          </a:p>
        </p:txBody>
      </p:sp>
      <p:sp>
        <p:nvSpPr>
          <p:cNvPr id="475" name="Google Shape;475;p54"/>
          <p:cNvSpPr/>
          <p:nvPr/>
        </p:nvSpPr>
        <p:spPr>
          <a:xfrm rot="4799">
            <a:off x="1406487" y="5256487"/>
            <a:ext cx="4168695" cy="4175298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4"/>
          <p:cNvSpPr/>
          <p:nvPr/>
        </p:nvSpPr>
        <p:spPr>
          <a:xfrm rot="4800">
            <a:off x="1936482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4"/>
          <p:cNvSpPr/>
          <p:nvPr/>
        </p:nvSpPr>
        <p:spPr>
          <a:xfrm rot="4799">
            <a:off x="4985022" y="5261476"/>
            <a:ext cx="4168695" cy="4175298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4"/>
          <p:cNvSpPr/>
          <p:nvPr/>
        </p:nvSpPr>
        <p:spPr>
          <a:xfrm rot="4800">
            <a:off x="5515008" y="5811952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4"/>
          <p:cNvSpPr/>
          <p:nvPr/>
        </p:nvSpPr>
        <p:spPr>
          <a:xfrm rot="4799">
            <a:off x="8556912" y="5266464"/>
            <a:ext cx="4168695" cy="4175298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90" y="631"/>
                  <a:pt x="315" y="631"/>
                </a:cubicBezTo>
                <a:cubicBezTo>
                  <a:pt x="142" y="631"/>
                  <a:pt x="0" y="490"/>
                  <a:pt x="0" y="315"/>
                </a:cubicBezTo>
                <a:cubicBezTo>
                  <a:pt x="0" y="142"/>
                  <a:pt x="142" y="0"/>
                  <a:pt x="315" y="0"/>
                </a:cubicBezTo>
                <a:cubicBezTo>
                  <a:pt x="490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4"/>
          <p:cNvSpPr/>
          <p:nvPr/>
        </p:nvSpPr>
        <p:spPr>
          <a:xfrm rot="4800">
            <a:off x="9093534" y="580197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4"/>
          <p:cNvSpPr/>
          <p:nvPr/>
        </p:nvSpPr>
        <p:spPr>
          <a:xfrm rot="4799">
            <a:off x="12135427" y="5271473"/>
            <a:ext cx="4175323" cy="4175298"/>
          </a:xfrm>
          <a:custGeom>
            <a:rect b="b" l="l" r="r" t="t"/>
            <a:pathLst>
              <a:path extrusionOk="0" h="631" w="631">
                <a:moveTo>
                  <a:pt x="631" y="315"/>
                </a:moveTo>
                <a:cubicBezTo>
                  <a:pt x="631" y="490"/>
                  <a:pt x="490" y="631"/>
                  <a:pt x="316" y="631"/>
                </a:cubicBezTo>
                <a:cubicBezTo>
                  <a:pt x="142" y="631"/>
                  <a:pt x="0" y="490"/>
                  <a:pt x="0" y="315"/>
                </a:cubicBezTo>
                <a:cubicBezTo>
                  <a:pt x="0" y="142"/>
                  <a:pt x="142" y="0"/>
                  <a:pt x="316" y="0"/>
                </a:cubicBezTo>
                <a:cubicBezTo>
                  <a:pt x="490" y="0"/>
                  <a:pt x="631" y="142"/>
                  <a:pt x="631" y="3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54"/>
          <p:cNvSpPr/>
          <p:nvPr/>
        </p:nvSpPr>
        <p:spPr>
          <a:xfrm rot="4800">
            <a:off x="12672060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694" y="5628876"/>
            <a:ext cx="3088653" cy="3088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485" y="6501158"/>
            <a:ext cx="2059102" cy="17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549" y="6363102"/>
            <a:ext cx="2616050" cy="196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84754" y="6402471"/>
            <a:ext cx="1883325" cy="188332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4"/>
          <p:cNvSpPr txBox="1"/>
          <p:nvPr/>
        </p:nvSpPr>
        <p:spPr>
          <a:xfrm>
            <a:off x="2179182" y="9775500"/>
            <a:ext cx="2647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Scrum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Framework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5745537" y="9775500"/>
            <a:ext cx="2647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GitHub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Repositório de Artefatos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54"/>
          <p:cNvSpPr txBox="1"/>
          <p:nvPr/>
        </p:nvSpPr>
        <p:spPr>
          <a:xfrm>
            <a:off x="9226588" y="9775500"/>
            <a:ext cx="2867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Trello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Gerenciamento de Tarefas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0" name="Google Shape;490;p54"/>
          <p:cNvSpPr txBox="1"/>
          <p:nvPr/>
        </p:nvSpPr>
        <p:spPr>
          <a:xfrm>
            <a:off x="12927546" y="9775500"/>
            <a:ext cx="2647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Discord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Comunicação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1" name="Google Shape;491;p54"/>
          <p:cNvSpPr txBox="1"/>
          <p:nvPr/>
        </p:nvSpPr>
        <p:spPr>
          <a:xfrm>
            <a:off x="4235117" y="6013296"/>
            <a:ext cx="171957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54"/>
          <p:cNvSpPr/>
          <p:nvPr/>
        </p:nvSpPr>
        <p:spPr>
          <a:xfrm rot="4799">
            <a:off x="15727246" y="5271470"/>
            <a:ext cx="4168695" cy="4175298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4"/>
          <p:cNvSpPr/>
          <p:nvPr/>
        </p:nvSpPr>
        <p:spPr>
          <a:xfrm rot="4800">
            <a:off x="16250585" y="5801967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4"/>
          <p:cNvSpPr txBox="1"/>
          <p:nvPr/>
        </p:nvSpPr>
        <p:spPr>
          <a:xfrm>
            <a:off x="16087827" y="9775500"/>
            <a:ext cx="3556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Bizagi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Modelagem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5" name="Google Shape;495;p54"/>
          <p:cNvPicPr preferRelativeResize="0"/>
          <p:nvPr/>
        </p:nvPicPr>
        <p:blipFill rotWithShape="1">
          <a:blip r:embed="rId7">
            <a:alphaModFix/>
          </a:blip>
          <a:srcRect b="0" l="48822" r="0" t="-7944"/>
          <a:stretch/>
        </p:blipFill>
        <p:spPr>
          <a:xfrm>
            <a:off x="16711642" y="5963969"/>
            <a:ext cx="2147989" cy="243125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4"/>
          <p:cNvSpPr/>
          <p:nvPr/>
        </p:nvSpPr>
        <p:spPr>
          <a:xfrm rot="4799">
            <a:off x="19108122" y="5385701"/>
            <a:ext cx="4168695" cy="4175298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4"/>
          <p:cNvSpPr/>
          <p:nvPr/>
        </p:nvSpPr>
        <p:spPr>
          <a:xfrm rot="4800">
            <a:off x="19638108" y="5936177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4"/>
          <p:cNvSpPr txBox="1"/>
          <p:nvPr/>
        </p:nvSpPr>
        <p:spPr>
          <a:xfrm>
            <a:off x="19483552" y="9775500"/>
            <a:ext cx="35562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piStar</a:t>
            </a:r>
            <a:endParaRPr b="1"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Modelagem</a:t>
            </a:r>
            <a:endParaRPr sz="3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9" name="Google Shape;49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55099" y="6749772"/>
            <a:ext cx="1506060" cy="14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4"/>
          <p:cNvSpPr txBox="1"/>
          <p:nvPr/>
        </p:nvSpPr>
        <p:spPr>
          <a:xfrm>
            <a:off x="21884950" y="6538050"/>
            <a:ext cx="162225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latin typeface="Lato"/>
                <a:ea typeface="Lato"/>
                <a:cs typeface="Lato"/>
                <a:sym typeface="Lato"/>
              </a:rPr>
              <a:t>*</a:t>
            </a:r>
            <a:endParaRPr b="1" sz="7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/>
          <p:nvPr/>
        </p:nvSpPr>
        <p:spPr>
          <a:xfrm>
            <a:off x="0" y="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5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5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5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EAP / BACKLOG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56"/>
          <p:cNvPicPr preferRelativeResize="0"/>
          <p:nvPr/>
        </p:nvPicPr>
        <p:blipFill rotWithShape="1">
          <a:blip r:embed="rId3">
            <a:alphaModFix/>
          </a:blip>
          <a:srcRect b="15311" l="0" r="0" t="0"/>
          <a:stretch/>
        </p:blipFill>
        <p:spPr>
          <a:xfrm>
            <a:off x="0" y="2500113"/>
            <a:ext cx="24377651" cy="87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57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7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7"/>
          <p:cNvSpPr txBox="1"/>
          <p:nvPr/>
        </p:nvSpPr>
        <p:spPr>
          <a:xfrm>
            <a:off x="0" y="5534550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CRONOGRAMA</a:t>
            </a:r>
            <a:endParaRPr sz="15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0" name="Google Shape;530;p58"/>
          <p:cNvGraphicFramePr/>
          <p:nvPr/>
        </p:nvGraphicFramePr>
        <p:xfrm>
          <a:off x="5137688" y="30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{321CB365-48FC-4453-AF0C-3F526786A674}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28/02/2019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de canal no Discord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04/03/2019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Análise do problema com Delisle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05/03/2019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do Termo de Abertura do Projeto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08/03/2019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do repositório / wiki do Projeto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18/03/2019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Entrevista com Cláudia Lucas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19/03/2019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Reunião com Marlos no NTI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20/03/2019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Início da modelagem AS-IS do projeto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22/03/2019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Estudo da equipe sobre o SiSU/SIGAA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25/04/2019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Estudo da equipe sobre o Scrum Guide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25/04/2019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de apresentação para o Kickoff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1" name="Google Shape;531;p58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1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59"/>
          <p:cNvGraphicFramePr/>
          <p:nvPr/>
        </p:nvGraphicFramePr>
        <p:xfrm>
          <a:off x="5137688" y="890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{321CB365-48FC-4453-AF0C-3F526786A674}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18/03/2019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Elaborar Plano de Comunicação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23/03/2019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Realizar Modelagem do Processo de Negócio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01/04/2019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1SR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04/04/2019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Mapeamento de FCS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04/04/2019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documento do AS-IS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05/04/2019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da Apresentação do 1SR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05/04/2019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do Site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05/04/2019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Projeto Preliminar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10/04/2019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RH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38" name="Google Shape;538;p59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2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" name="Google Shape;544;p60"/>
          <p:cNvGraphicFramePr/>
          <p:nvPr/>
        </p:nvGraphicFramePr>
        <p:xfrm>
          <a:off x="5137688" y="376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{321CB365-48FC-4453-AF0C-3F526786A674}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06/05/2019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Entrar em contato com o escritório de processos da PROCIT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11/05/2019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2SR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EAP / Lista de requisitos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Gestão de Escopo / Requisitos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Gestão do Tempo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AS-IS em i* e Ishikawa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TO-BE em BMPN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13/05/2019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da Apresentação do 2SR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14/05/2019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nos documentos anteriores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14/05/2019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do Site para o 2SR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5" name="Google Shape;545;p60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3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61"/>
          <p:cNvGraphicFramePr/>
          <p:nvPr/>
        </p:nvGraphicFramePr>
        <p:xfrm>
          <a:off x="5137688" y="376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{321CB365-48FC-4453-AF0C-3F526786A674}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TO-BE em BMPN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06/06/2019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TO-BE em SD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29/05/2019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Validação do AS-IS em i* e Ishikawa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27/05/2019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do roteiro do plano de implantação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10/06/2019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Custos / Orçamento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12/06/2019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Qualidade / Critérios de Aceitação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13/06/2019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TO-BE em i* e Ishikawa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13/06/2019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Especificações da API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14/06/2019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Elaboração do plano de Implantação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15/06/2019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Indicadores de desempenho do processo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2" name="Google Shape;552;p61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4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3" name="Google Shape;553;p61"/>
          <p:cNvSpPr txBox="1"/>
          <p:nvPr/>
        </p:nvSpPr>
        <p:spPr>
          <a:xfrm>
            <a:off x="2731925" y="10730575"/>
            <a:ext cx="162225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/>
        </p:nvSpPr>
        <p:spPr>
          <a:xfrm>
            <a:off x="7624070" y="1643906"/>
            <a:ext cx="9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Cláudia Lucas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Coordenadora do Corpo Discente</a:t>
            </a:r>
            <a:endParaRPr sz="48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1" name="Google Shape;61;p8"/>
          <p:cNvSpPr/>
          <p:nvPr/>
        </p:nvSpPr>
        <p:spPr>
          <a:xfrm rot="4800">
            <a:off x="1936482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8"/>
          <p:cNvPicPr preferRelativeResize="0"/>
          <p:nvPr/>
        </p:nvPicPr>
        <p:blipFill rotWithShape="1">
          <a:blip r:embed="rId3">
            <a:alphaModFix/>
          </a:blip>
          <a:srcRect b="2006" l="0" r="0" t="2006"/>
          <a:stretch/>
        </p:blipFill>
        <p:spPr>
          <a:xfrm>
            <a:off x="8143924" y="3728225"/>
            <a:ext cx="8089800" cy="8100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9" name="Google Shape;559;p62"/>
          <p:cNvGraphicFramePr/>
          <p:nvPr/>
        </p:nvGraphicFramePr>
        <p:xfrm>
          <a:off x="5137688" y="376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{321CB365-48FC-4453-AF0C-3F526786A674}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15/06/2019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Qualidade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15/06/2019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Riscos / Lista de Riscos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21/06/2019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Mapeamento entre Soluções e Valores de Negócio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do Site para a Apresentação Final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nos documentos anteriores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da Apresentação Final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Lições aprendidas de todo o projeto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15/06/2019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Qualidade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15/06/2019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Plano de Riscos / Lista de Riscos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21/06/2019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Mapeamento entre Soluções e Valores de Negócio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0" name="Google Shape;560;p62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4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1" name="Google Shape;561;p62"/>
          <p:cNvSpPr txBox="1"/>
          <p:nvPr/>
        </p:nvSpPr>
        <p:spPr>
          <a:xfrm>
            <a:off x="2731925" y="10730575"/>
            <a:ext cx="162225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7" name="Google Shape;567;p63"/>
          <p:cNvGraphicFramePr/>
          <p:nvPr/>
        </p:nvGraphicFramePr>
        <p:xfrm>
          <a:off x="5137688" y="3729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{321CB365-48FC-4453-AF0C-3F526786A674}</a:tableStyleId>
              </a:tblPr>
              <a:tblGrid>
                <a:gridCol w="6491025"/>
                <a:gridCol w="7611225"/>
              </a:tblGrid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Data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Tarefa</a:t>
                      </a:r>
                      <a:endParaRPr b="1"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495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do Site para a Apresentação Final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Atualização nos documentos anteriores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Criação da Apresentação Final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8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26/06/2019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Questrial"/>
                          <a:ea typeface="Questrial"/>
                          <a:cs typeface="Questrial"/>
                          <a:sym typeface="Questrial"/>
                        </a:rPr>
                        <a:t>Lições aprendidas de todo o projeto</a:t>
                      </a:r>
                      <a:endParaRPr sz="3000">
                        <a:latin typeface="Questrial"/>
                        <a:ea typeface="Questrial"/>
                        <a:cs typeface="Questrial"/>
                        <a:sym typeface="Questria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8" name="Google Shape;568;p63"/>
          <p:cNvSpPr txBox="1"/>
          <p:nvPr/>
        </p:nvSpPr>
        <p:spPr>
          <a:xfrm>
            <a:off x="1492675" y="838200"/>
            <a:ext cx="1943400" cy="9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S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P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R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I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N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T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latin typeface="Lato Light"/>
                <a:ea typeface="Lato Light"/>
                <a:cs typeface="Lato Light"/>
                <a:sym typeface="Lato Light"/>
              </a:rPr>
              <a:t>4</a:t>
            </a:r>
            <a:endParaRPr sz="10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69" name="Google Shape;569;p63"/>
          <p:cNvSpPr txBox="1"/>
          <p:nvPr/>
        </p:nvSpPr>
        <p:spPr>
          <a:xfrm>
            <a:off x="2731925" y="10730575"/>
            <a:ext cx="162225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4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64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64"/>
          <p:cNvSpPr txBox="1"/>
          <p:nvPr/>
        </p:nvSpPr>
        <p:spPr>
          <a:xfrm>
            <a:off x="322325" y="5534513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CUSTOS</a:t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"/>
          <p:cNvSpPr txBox="1"/>
          <p:nvPr/>
        </p:nvSpPr>
        <p:spPr>
          <a:xfrm>
            <a:off x="1804349" y="44211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Usando  o salário de um técnico-administrativo da UFPE como base (aproximadamente R$ 2.400,00), que seria o equivalente a função que estamos exercendo, definimos o custo da nossa hora de trabalho como </a:t>
            </a: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R$ 13,00</a:t>
            </a: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.  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585" name="Google Shape;585;p65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586" name="Google Shape;586;p65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5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6"/>
          <p:cNvSpPr txBox="1"/>
          <p:nvPr/>
        </p:nvSpPr>
        <p:spPr>
          <a:xfrm>
            <a:off x="7666971" y="1357476"/>
            <a:ext cx="910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Custos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594" name="Google Shape;594;p66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595" name="Google Shape;595;p66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66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66"/>
          <p:cNvSpPr/>
          <p:nvPr/>
        </p:nvSpPr>
        <p:spPr>
          <a:xfrm rot="4800">
            <a:off x="2740866" y="5047765"/>
            <a:ext cx="4743757" cy="4751280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6"/>
          <p:cNvSpPr/>
          <p:nvPr/>
        </p:nvSpPr>
        <p:spPr>
          <a:xfrm rot="4800">
            <a:off x="9849404" y="5047765"/>
            <a:ext cx="4743757" cy="4751280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6"/>
          <p:cNvSpPr/>
          <p:nvPr/>
        </p:nvSpPr>
        <p:spPr>
          <a:xfrm rot="4800">
            <a:off x="16778891" y="4891665"/>
            <a:ext cx="4743757" cy="4751280"/>
          </a:xfrm>
          <a:custGeom>
            <a:rect b="b" l="l" r="r" t="t"/>
            <a:pathLst>
              <a:path extrusionOk="0" h="631" w="630">
                <a:moveTo>
                  <a:pt x="630" y="315"/>
                </a:moveTo>
                <a:cubicBezTo>
                  <a:pt x="630" y="490"/>
                  <a:pt x="489" y="631"/>
                  <a:pt x="315" y="631"/>
                </a:cubicBezTo>
                <a:cubicBezTo>
                  <a:pt x="141" y="631"/>
                  <a:pt x="0" y="490"/>
                  <a:pt x="0" y="315"/>
                </a:cubicBezTo>
                <a:cubicBezTo>
                  <a:pt x="0" y="142"/>
                  <a:pt x="141" y="0"/>
                  <a:pt x="315" y="0"/>
                </a:cubicBezTo>
                <a:cubicBezTo>
                  <a:pt x="489" y="0"/>
                  <a:pt x="630" y="142"/>
                  <a:pt x="630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66"/>
          <p:cNvSpPr txBox="1"/>
          <p:nvPr/>
        </p:nvSpPr>
        <p:spPr>
          <a:xfrm>
            <a:off x="3645751" y="3590350"/>
            <a:ext cx="293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Lato"/>
                <a:ea typeface="Lato"/>
                <a:cs typeface="Lato"/>
                <a:sym typeface="Lato"/>
              </a:rPr>
              <a:t>Semana</a:t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66"/>
          <p:cNvSpPr txBox="1"/>
          <p:nvPr/>
        </p:nvSpPr>
        <p:spPr>
          <a:xfrm>
            <a:off x="17620465" y="3590350"/>
            <a:ext cx="306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Lato"/>
                <a:ea typeface="Lato"/>
                <a:cs typeface="Lato"/>
                <a:sym typeface="Lato"/>
              </a:rPr>
              <a:t>Total</a:t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66"/>
          <p:cNvSpPr txBox="1"/>
          <p:nvPr/>
        </p:nvSpPr>
        <p:spPr>
          <a:xfrm>
            <a:off x="10899775" y="3590350"/>
            <a:ext cx="257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Lato"/>
                <a:ea typeface="Lato"/>
                <a:cs typeface="Lato"/>
                <a:sym typeface="Lato"/>
              </a:rPr>
              <a:t>Mês</a:t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66"/>
          <p:cNvSpPr/>
          <p:nvPr/>
        </p:nvSpPr>
        <p:spPr>
          <a:xfrm rot="4801">
            <a:off x="3343974" y="5668506"/>
            <a:ext cx="3537552" cy="350978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6"/>
          <p:cNvSpPr/>
          <p:nvPr/>
        </p:nvSpPr>
        <p:spPr>
          <a:xfrm rot="4801">
            <a:off x="17381986" y="5512418"/>
            <a:ext cx="3537552" cy="350978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6"/>
          <p:cNvSpPr/>
          <p:nvPr/>
        </p:nvSpPr>
        <p:spPr>
          <a:xfrm rot="4801">
            <a:off x="10452511" y="5668506"/>
            <a:ext cx="3537552" cy="350978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66"/>
          <p:cNvSpPr txBox="1"/>
          <p:nvPr/>
        </p:nvSpPr>
        <p:spPr>
          <a:xfrm>
            <a:off x="3939325" y="6804275"/>
            <a:ext cx="22560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Lato"/>
                <a:ea typeface="Lato"/>
                <a:cs typeface="Lato"/>
                <a:sym typeface="Lato"/>
              </a:rPr>
              <a:t>5 horas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66"/>
          <p:cNvSpPr txBox="1"/>
          <p:nvPr/>
        </p:nvSpPr>
        <p:spPr>
          <a:xfrm>
            <a:off x="17683775" y="6640600"/>
            <a:ext cx="29340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Lato"/>
                <a:ea typeface="Lato"/>
                <a:cs typeface="Lato"/>
                <a:sym typeface="Lato"/>
              </a:rPr>
              <a:t>70 </a:t>
            </a:r>
            <a:r>
              <a:rPr lang="en-US" sz="4800">
                <a:latin typeface="Lato"/>
                <a:ea typeface="Lato"/>
                <a:cs typeface="Lato"/>
                <a:sym typeface="Lato"/>
              </a:rPr>
              <a:t>horas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66"/>
          <p:cNvSpPr txBox="1"/>
          <p:nvPr/>
        </p:nvSpPr>
        <p:spPr>
          <a:xfrm>
            <a:off x="10932038" y="6796688"/>
            <a:ext cx="2578500" cy="12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Lato"/>
                <a:ea typeface="Lato"/>
                <a:cs typeface="Lato"/>
                <a:sym typeface="Lato"/>
              </a:rPr>
              <a:t>20 horas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7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7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7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7"/>
          <p:cNvSpPr txBox="1"/>
          <p:nvPr/>
        </p:nvSpPr>
        <p:spPr>
          <a:xfrm>
            <a:off x="322325" y="5534513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LIÇÕES APRENDIDAS</a:t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/>
          <p:nvPr/>
        </p:nvSpPr>
        <p:spPr>
          <a:xfrm>
            <a:off x="1804349" y="30495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Recomendações: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609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Lato Light"/>
              <a:buChar char="●"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Definir um calendário mais frequente de encontros 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609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Lato Light"/>
              <a:buChar char="●"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Seguir o plano de comunicação, levando em conta, principalmente, as ferramentas que serão usadas para a comunicação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24" name="Google Shape;624;p68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625" name="Google Shape;625;p68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8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9"/>
          <p:cNvSpPr txBox="1"/>
          <p:nvPr/>
        </p:nvSpPr>
        <p:spPr>
          <a:xfrm>
            <a:off x="1804349" y="30495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Lições: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609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Lato Light"/>
              <a:buChar char="●"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A comunicação contínua com o cliente é um fator importante para a gestão de expectativa e qualidade do projeto.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609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Lato Light"/>
              <a:buChar char="●"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A modelagem de processos é muito importante no entendimento do problema e da solução proposta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33" name="Google Shape;633;p69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634" name="Google Shape;634;p69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9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0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0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0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0"/>
          <p:cNvSpPr txBox="1"/>
          <p:nvPr/>
        </p:nvSpPr>
        <p:spPr>
          <a:xfrm>
            <a:off x="322325" y="5534513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O QUE DEU CERTO?</a:t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1"/>
          <p:cNvSpPr txBox="1"/>
          <p:nvPr/>
        </p:nvSpPr>
        <p:spPr>
          <a:xfrm>
            <a:off x="1804349" y="-3794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Projeto atendeu o escopo? </a:t>
            </a: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Sim, todos os artefatos previstos foram desenvolvidos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Projeto foi entregue dentro do prazo?</a:t>
            </a: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Sim, o projeto foi finalizado na data prevista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 Projeto foi entregue no orçamento? </a:t>
            </a: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Sim, os recursos utilizados estavam dentro do limite previsto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Integração da equipe desde o começo do projeto.</a:t>
            </a: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As tarefas foram divididas igualmente e relacionadas com o que o integrante se sente mais à vontade em executar. 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51" name="Google Shape;651;p71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652" name="Google Shape;652;p71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71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75" y="0"/>
            <a:ext cx="19790099" cy="131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2"/>
          <p:cNvSpPr/>
          <p:nvPr/>
        </p:nvSpPr>
        <p:spPr>
          <a:xfrm>
            <a:off x="0" y="38100"/>
            <a:ext cx="24377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72"/>
          <p:cNvSpPr/>
          <p:nvPr/>
        </p:nvSpPr>
        <p:spPr>
          <a:xfrm>
            <a:off x="8247062" y="4470400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72"/>
          <p:cNvSpPr/>
          <p:nvPr/>
        </p:nvSpPr>
        <p:spPr>
          <a:xfrm>
            <a:off x="8247062" y="8865423"/>
            <a:ext cx="7883400" cy="3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72"/>
          <p:cNvSpPr txBox="1"/>
          <p:nvPr/>
        </p:nvSpPr>
        <p:spPr>
          <a:xfrm>
            <a:off x="322325" y="5534513"/>
            <a:ext cx="243777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O QUE NÃO DEU CERTO?</a:t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3"/>
          <p:cNvSpPr txBox="1"/>
          <p:nvPr/>
        </p:nvSpPr>
        <p:spPr>
          <a:xfrm>
            <a:off x="1804349" y="4040150"/>
            <a:ext cx="21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 falta de comunicação com os stakeholders foi um risco que se materializou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Falta de conhecimento técnico e experiência dos membros da equipe sobre o uso de uma metodologia de desenvolvimento. </a:t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69" name="Google Shape;669;p73"/>
          <p:cNvGrpSpPr/>
          <p:nvPr/>
        </p:nvGrpSpPr>
        <p:grpSpPr>
          <a:xfrm>
            <a:off x="95" y="12877578"/>
            <a:ext cx="24377844" cy="838093"/>
            <a:chOff x="2556163" y="10997375"/>
            <a:chExt cx="10453173" cy="204000"/>
          </a:xfrm>
        </p:grpSpPr>
        <p:sp>
          <p:nvSpPr>
            <p:cNvPr id="670" name="Google Shape;670;p73"/>
            <p:cNvSpPr/>
            <p:nvPr/>
          </p:nvSpPr>
          <p:spPr>
            <a:xfrm>
              <a:off x="2556163" y="10997375"/>
              <a:ext cx="4551300" cy="2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73"/>
            <p:cNvSpPr/>
            <p:nvPr/>
          </p:nvSpPr>
          <p:spPr>
            <a:xfrm>
              <a:off x="5673436" y="10997375"/>
              <a:ext cx="7335900" cy="2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038" y="2559160"/>
            <a:ext cx="11463574" cy="85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 rot="4800">
            <a:off x="1936482" y="5801988"/>
            <a:ext cx="3108712" cy="3084308"/>
          </a:xfrm>
          <a:custGeom>
            <a:rect b="b" l="l" r="r" t="t"/>
            <a:pathLst>
              <a:path extrusionOk="0" h="250" w="250">
                <a:moveTo>
                  <a:pt x="250" y="124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4"/>
                </a:cubicBezTo>
                <a:cubicBezTo>
                  <a:pt x="0" y="55"/>
                  <a:pt x="56" y="0"/>
                  <a:pt x="125" y="0"/>
                </a:cubicBezTo>
                <a:cubicBezTo>
                  <a:pt x="194" y="0"/>
                  <a:pt x="250" y="55"/>
                  <a:pt x="250" y="12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48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 b="4069" l="0" r="0" t="4069"/>
          <a:stretch/>
        </p:blipFill>
        <p:spPr>
          <a:xfrm>
            <a:off x="8143924" y="3728225"/>
            <a:ext cx="8089800" cy="81003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0"/>
          <p:cNvSpPr txBox="1"/>
          <p:nvPr/>
        </p:nvSpPr>
        <p:spPr>
          <a:xfrm>
            <a:off x="7624070" y="1643906"/>
            <a:ext cx="916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Marlos Ribeiro</a:t>
            </a:r>
            <a:endParaRPr sz="60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Coordenador de Projetos do NTI</a:t>
            </a:r>
            <a:endParaRPr sz="48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25" y="3156213"/>
            <a:ext cx="22802999" cy="7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C2E2C"/>
      </a:accent1>
      <a:accent2>
        <a:srgbClr val="CE6554"/>
      </a:accent2>
      <a:accent3>
        <a:srgbClr val="383634"/>
      </a:accent3>
      <a:accent4>
        <a:srgbClr val="363E48"/>
      </a:accent4>
      <a:accent5>
        <a:srgbClr val="69686E"/>
      </a:accent5>
      <a:accent6>
        <a:srgbClr val="A69388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